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962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94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937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65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002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57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826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12/11/2023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235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12/11/2023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996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5102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721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173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B874FC77-B1AD-4469-830E-1F1D54FBB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וידאו 3" descr="Weiße 3D-Zahlen">
            <a:extLst>
              <a:ext uri="{FF2B5EF4-FFF2-40B4-BE49-F238E27FC236}">
                <a16:creationId xmlns:a16="http://schemas.microsoft.com/office/drawing/2014/main" id="{ED2D70FC-365B-D04E-11A8-58D064DB02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2320119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DB6846B6-DDEB-07AE-B224-B57360A759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8" y="293428"/>
            <a:ext cx="5474257" cy="1815151"/>
          </a:xfrm>
        </p:spPr>
        <p:txBody>
          <a:bodyPr anchor="ctr">
            <a:normAutofit/>
          </a:bodyPr>
          <a:lstStyle/>
          <a:p>
            <a:r>
              <a:rPr lang="en-US" sz="3600"/>
              <a:t>HTML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795D16CE-7501-7C40-EB1E-B181CD7B52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9039" y="293427"/>
            <a:ext cx="4568128" cy="1815152"/>
          </a:xfrm>
        </p:spPr>
        <p:txBody>
          <a:bodyPr anchor="ctr">
            <a:normAutofit/>
          </a:bodyPr>
          <a:lstStyle/>
          <a:p>
            <a:r>
              <a:rPr lang="he-IL"/>
              <a:t>11.12.23</a:t>
            </a:r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6B6C39-3A8E-4EAF-A0CD-4FE0CDFC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98588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59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F05E248-909B-2179-FF96-D2E65D88A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431" y="-89923"/>
            <a:ext cx="10380573" cy="1432273"/>
          </a:xfrm>
        </p:spPr>
        <p:txBody>
          <a:bodyPr/>
          <a:lstStyle/>
          <a:p>
            <a:pPr algn="ctr"/>
            <a:r>
              <a:rPr lang="en-US" dirty="0"/>
              <a:t>Images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09DFE1F-B902-C268-E261-4A7263C4D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1466492"/>
            <a:ext cx="10381205" cy="4545424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&lt;</a:t>
            </a:r>
            <a:r>
              <a:rPr lang="en-US" sz="3200" dirty="0" err="1"/>
              <a:t>img</a:t>
            </a:r>
            <a:r>
              <a:rPr lang="en-US" sz="3200" dirty="0"/>
              <a:t> </a:t>
            </a:r>
            <a:r>
              <a:rPr lang="en-US" sz="3200" dirty="0" err="1"/>
              <a:t>src</a:t>
            </a:r>
            <a:r>
              <a:rPr lang="en-US" sz="3200" dirty="0"/>
              <a:t>=“dog.jpg” Alt=“The Dog”&gt;</a:t>
            </a:r>
          </a:p>
        </p:txBody>
      </p:sp>
      <p:cxnSp>
        <p:nvCxnSpPr>
          <p:cNvPr id="5" name="מחבר חץ ישר 4">
            <a:extLst>
              <a:ext uri="{FF2B5EF4-FFF2-40B4-BE49-F238E27FC236}">
                <a16:creationId xmlns:a16="http://schemas.microsoft.com/office/drawing/2014/main" id="{C683D849-C58E-4F93-C85C-219F390FF16C}"/>
              </a:ext>
            </a:extLst>
          </p:cNvPr>
          <p:cNvCxnSpPr>
            <a:cxnSpLocks/>
          </p:cNvCxnSpPr>
          <p:nvPr/>
        </p:nvCxnSpPr>
        <p:spPr>
          <a:xfrm flipV="1">
            <a:off x="4606505" y="2009955"/>
            <a:ext cx="0" cy="1026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60C6922F-2709-8B47-A703-7D24F581AD1D}"/>
              </a:ext>
            </a:extLst>
          </p:cNvPr>
          <p:cNvSpPr txBox="1"/>
          <p:nvPr/>
        </p:nvSpPr>
        <p:spPr>
          <a:xfrm>
            <a:off x="3870337" y="3036498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dirty="0"/>
              <a:t>בנקודה הזאת</a:t>
            </a:r>
            <a:endParaRPr lang="en-US" dirty="0"/>
          </a:p>
        </p:txBody>
      </p:sp>
      <p:cxnSp>
        <p:nvCxnSpPr>
          <p:cNvPr id="8" name="מחבר חץ ישר 7">
            <a:extLst>
              <a:ext uri="{FF2B5EF4-FFF2-40B4-BE49-F238E27FC236}">
                <a16:creationId xmlns:a16="http://schemas.microsoft.com/office/drawing/2014/main" id="{602C44A6-5A1F-1279-F43C-20EEB68B53FD}"/>
              </a:ext>
            </a:extLst>
          </p:cNvPr>
          <p:cNvCxnSpPr>
            <a:cxnSpLocks/>
          </p:cNvCxnSpPr>
          <p:nvPr/>
        </p:nvCxnSpPr>
        <p:spPr>
          <a:xfrm flipV="1">
            <a:off x="6782673" y="2009955"/>
            <a:ext cx="0" cy="1026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89F55D09-F83C-B3E7-7E67-3E5CDA5007AE}"/>
              </a:ext>
            </a:extLst>
          </p:cNvPr>
          <p:cNvSpPr txBox="1"/>
          <p:nvPr/>
        </p:nvSpPr>
        <p:spPr>
          <a:xfrm>
            <a:off x="5677241" y="3036498"/>
            <a:ext cx="2210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dirty="0"/>
              <a:t>הצג את התמונה הזאת</a:t>
            </a:r>
            <a:endParaRPr lang="en-US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8E93F84B-7671-8D5F-026E-EDF0036D2767}"/>
              </a:ext>
            </a:extLst>
          </p:cNvPr>
          <p:cNvSpPr txBox="1"/>
          <p:nvPr/>
        </p:nvSpPr>
        <p:spPr>
          <a:xfrm>
            <a:off x="5067186" y="4356340"/>
            <a:ext cx="37353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טקסט חליפי למקרה והתמונה חסרה.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</a:t>
            </a:r>
            <a:r>
              <a:rPr lang="he-IL" dirty="0"/>
              <a:t> – </a:t>
            </a:r>
            <a:r>
              <a:rPr lang="en-US" dirty="0"/>
              <a:t>SEO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נגישות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33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0238DF2-D952-58BA-C2A2-DEAF8F1C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99" y="0"/>
            <a:ext cx="10380573" cy="1432273"/>
          </a:xfrm>
        </p:spPr>
        <p:txBody>
          <a:bodyPr/>
          <a:lstStyle/>
          <a:p>
            <a:pPr algn="ctr"/>
            <a:r>
              <a:rPr lang="en-US" dirty="0"/>
              <a:t>Table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50B6A44-8D3D-E7AB-36E5-0943AC1B9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1535502"/>
            <a:ext cx="2999318" cy="447641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 &lt;table&gt;</a:t>
            </a:r>
          </a:p>
          <a:p>
            <a:r>
              <a:rPr lang="en-US" dirty="0"/>
              <a:t>        &lt;tr&gt;</a:t>
            </a:r>
          </a:p>
          <a:p>
            <a:r>
              <a:rPr lang="en-US" dirty="0"/>
              <a:t>            &lt;td&gt;This&lt;/td&gt;</a:t>
            </a:r>
          </a:p>
          <a:p>
            <a:r>
              <a:rPr lang="en-US" dirty="0"/>
              <a:t>            &lt;td&gt;Is a&lt;/td&gt;</a:t>
            </a:r>
          </a:p>
          <a:p>
            <a:r>
              <a:rPr lang="en-US" dirty="0"/>
              <a:t>            &lt;td&gt;Table&lt;/td&gt;</a:t>
            </a:r>
          </a:p>
          <a:p>
            <a:r>
              <a:rPr lang="en-US" dirty="0"/>
              <a:t>        &lt;/tr&gt;</a:t>
            </a:r>
          </a:p>
          <a:p>
            <a:r>
              <a:rPr lang="en-US" dirty="0"/>
              <a:t>        &lt;tr&gt;</a:t>
            </a:r>
          </a:p>
          <a:p>
            <a:r>
              <a:rPr lang="en-US" dirty="0"/>
              <a:t>            &lt;td&gt;Now&lt;/td&gt;</a:t>
            </a:r>
          </a:p>
          <a:p>
            <a:r>
              <a:rPr lang="en-US" dirty="0"/>
              <a:t>            &lt;td&gt;Learn&lt;/td&gt;</a:t>
            </a:r>
          </a:p>
          <a:p>
            <a:r>
              <a:rPr lang="en-US" dirty="0"/>
              <a:t>            &lt;td&gt;How&lt;/td&gt;</a:t>
            </a:r>
          </a:p>
          <a:p>
            <a:r>
              <a:rPr lang="en-US" dirty="0"/>
              <a:t>        &lt;/tr&gt;</a:t>
            </a:r>
          </a:p>
          <a:p>
            <a:r>
              <a:rPr lang="en-US" dirty="0"/>
              <a:t>    &lt;/table&gt;</a:t>
            </a:r>
          </a:p>
        </p:txBody>
      </p:sp>
      <p:graphicFrame>
        <p:nvGraphicFramePr>
          <p:cNvPr id="4" name="טבלה 3">
            <a:extLst>
              <a:ext uri="{FF2B5EF4-FFF2-40B4-BE49-F238E27FC236}">
                <a16:creationId xmlns:a16="http://schemas.microsoft.com/office/drawing/2014/main" id="{59C8A3B9-D08E-91F6-5215-73C005324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746923"/>
              </p:ext>
            </p:extLst>
          </p:nvPr>
        </p:nvGraphicFramePr>
        <p:xfrm>
          <a:off x="5952085" y="2902149"/>
          <a:ext cx="3597357" cy="2308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9119">
                  <a:extLst>
                    <a:ext uri="{9D8B030D-6E8A-4147-A177-3AD203B41FA5}">
                      <a16:colId xmlns:a16="http://schemas.microsoft.com/office/drawing/2014/main" val="1601513305"/>
                    </a:ext>
                  </a:extLst>
                </a:gridCol>
                <a:gridCol w="1199119">
                  <a:extLst>
                    <a:ext uri="{9D8B030D-6E8A-4147-A177-3AD203B41FA5}">
                      <a16:colId xmlns:a16="http://schemas.microsoft.com/office/drawing/2014/main" val="1159321175"/>
                    </a:ext>
                  </a:extLst>
                </a:gridCol>
                <a:gridCol w="1199119">
                  <a:extLst>
                    <a:ext uri="{9D8B030D-6E8A-4147-A177-3AD203B41FA5}">
                      <a16:colId xmlns:a16="http://schemas.microsoft.com/office/drawing/2014/main" val="3151072086"/>
                    </a:ext>
                  </a:extLst>
                </a:gridCol>
              </a:tblGrid>
              <a:tr h="11541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4291258"/>
                  </a:ext>
                </a:extLst>
              </a:tr>
              <a:tr h="11541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2833303"/>
                  </a:ext>
                </a:extLst>
              </a:tr>
            </a:tbl>
          </a:graphicData>
        </a:graphic>
      </p:graphicFrame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7028F0D8-C894-C452-84B3-99101EC6E131}"/>
              </a:ext>
            </a:extLst>
          </p:cNvPr>
          <p:cNvSpPr txBox="1"/>
          <p:nvPr/>
        </p:nvSpPr>
        <p:spPr>
          <a:xfrm>
            <a:off x="6096000" y="2532817"/>
            <a:ext cx="946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&lt;table&gt;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97920435-DB9C-99DE-20F7-C12BE84CD37B}"/>
              </a:ext>
            </a:extLst>
          </p:cNvPr>
          <p:cNvSpPr txBox="1"/>
          <p:nvPr/>
        </p:nvSpPr>
        <p:spPr>
          <a:xfrm>
            <a:off x="8528264" y="5210355"/>
            <a:ext cx="1021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&lt;/table&gt;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7E5BD004-FA7F-3BA9-3329-5C53142B40E3}"/>
              </a:ext>
            </a:extLst>
          </p:cNvPr>
          <p:cNvSpPr txBox="1"/>
          <p:nvPr/>
        </p:nvSpPr>
        <p:spPr>
          <a:xfrm>
            <a:off x="5264161" y="3318112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&lt;tr&gt;</a:t>
            </a: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067BFC2E-B154-0545-6773-94937CF72595}"/>
              </a:ext>
            </a:extLst>
          </p:cNvPr>
          <p:cNvSpPr txBox="1"/>
          <p:nvPr/>
        </p:nvSpPr>
        <p:spPr>
          <a:xfrm>
            <a:off x="5654243" y="1721275"/>
            <a:ext cx="1830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&lt;tr&gt; = Table Row</a:t>
            </a: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9A69B4BF-C5B3-1B46-82EC-1DFD2B9BCCAC}"/>
              </a:ext>
            </a:extLst>
          </p:cNvPr>
          <p:cNvSpPr txBox="1"/>
          <p:nvPr/>
        </p:nvSpPr>
        <p:spPr>
          <a:xfrm>
            <a:off x="9474934" y="3244334"/>
            <a:ext cx="66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&lt;/tr&gt;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7309A8E7-6902-785D-7ABB-565921E095BA}"/>
              </a:ext>
            </a:extLst>
          </p:cNvPr>
          <p:cNvSpPr txBox="1"/>
          <p:nvPr/>
        </p:nvSpPr>
        <p:spPr>
          <a:xfrm>
            <a:off x="5264161" y="4572616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&lt;tr&gt;</a:t>
            </a: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9BBB3845-2D81-0FC6-43B6-6599D64C3A8A}"/>
              </a:ext>
            </a:extLst>
          </p:cNvPr>
          <p:cNvSpPr txBox="1"/>
          <p:nvPr/>
        </p:nvSpPr>
        <p:spPr>
          <a:xfrm>
            <a:off x="9474934" y="4498838"/>
            <a:ext cx="66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&lt;/tr&gt;</a:t>
            </a: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283EA6A3-1D8B-57DA-D14C-EC316C7E7D4B}"/>
              </a:ext>
            </a:extLst>
          </p:cNvPr>
          <p:cNvSpPr txBox="1"/>
          <p:nvPr/>
        </p:nvSpPr>
        <p:spPr>
          <a:xfrm>
            <a:off x="5934509" y="2975027"/>
            <a:ext cx="638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&lt;td&gt;</a:t>
            </a: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33CD0EE3-2E49-1FBE-E03F-6ED3D82CF0BB}"/>
              </a:ext>
            </a:extLst>
          </p:cNvPr>
          <p:cNvSpPr txBox="1"/>
          <p:nvPr/>
        </p:nvSpPr>
        <p:spPr>
          <a:xfrm>
            <a:off x="6412092" y="3684230"/>
            <a:ext cx="71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&lt;/td&gt;</a:t>
            </a: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9942627F-729A-4795-CA87-44BBA931DCDF}"/>
              </a:ext>
            </a:extLst>
          </p:cNvPr>
          <p:cNvSpPr txBox="1"/>
          <p:nvPr/>
        </p:nvSpPr>
        <p:spPr>
          <a:xfrm>
            <a:off x="5654243" y="2066597"/>
            <a:ext cx="192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&lt;td&gt; = Table Data</a:t>
            </a:r>
          </a:p>
        </p:txBody>
      </p: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FD29F96D-EFC6-1446-0745-4F6B2D27A977}"/>
              </a:ext>
            </a:extLst>
          </p:cNvPr>
          <p:cNvSpPr txBox="1"/>
          <p:nvPr/>
        </p:nvSpPr>
        <p:spPr>
          <a:xfrm>
            <a:off x="7155336" y="2966842"/>
            <a:ext cx="638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&lt;td&gt;</a:t>
            </a: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9200F420-B6C4-140A-1008-8609829FE9AC}"/>
              </a:ext>
            </a:extLst>
          </p:cNvPr>
          <p:cNvSpPr txBox="1"/>
          <p:nvPr/>
        </p:nvSpPr>
        <p:spPr>
          <a:xfrm>
            <a:off x="7632919" y="3676045"/>
            <a:ext cx="71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&lt;/td&gt;</a:t>
            </a: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60669194-0AD1-0C83-3D3A-EA8F982A03D5}"/>
              </a:ext>
            </a:extLst>
          </p:cNvPr>
          <p:cNvSpPr txBox="1"/>
          <p:nvPr/>
        </p:nvSpPr>
        <p:spPr>
          <a:xfrm>
            <a:off x="8346192" y="2975027"/>
            <a:ext cx="638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&lt;td&gt;</a:t>
            </a:r>
          </a:p>
        </p:txBody>
      </p: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D5B35CB9-4ED5-944E-093B-72294DBAF82D}"/>
              </a:ext>
            </a:extLst>
          </p:cNvPr>
          <p:cNvSpPr txBox="1"/>
          <p:nvPr/>
        </p:nvSpPr>
        <p:spPr>
          <a:xfrm>
            <a:off x="8823775" y="3684230"/>
            <a:ext cx="71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&lt;/td&gt;</a:t>
            </a:r>
          </a:p>
        </p:txBody>
      </p: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5156DB80-AC8C-5C65-9742-102315B8BB1B}"/>
              </a:ext>
            </a:extLst>
          </p:cNvPr>
          <p:cNvSpPr txBox="1"/>
          <p:nvPr/>
        </p:nvSpPr>
        <p:spPr>
          <a:xfrm>
            <a:off x="5990163" y="4116960"/>
            <a:ext cx="638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&lt;td&gt;</a:t>
            </a:r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95F09FE3-1A8E-E998-8DFB-BE2398BD87EC}"/>
              </a:ext>
            </a:extLst>
          </p:cNvPr>
          <p:cNvSpPr txBox="1"/>
          <p:nvPr/>
        </p:nvSpPr>
        <p:spPr>
          <a:xfrm>
            <a:off x="6467746" y="4826163"/>
            <a:ext cx="71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&lt;/td&gt;</a:t>
            </a:r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0764E789-FBA2-F5E1-E170-717404A06086}"/>
              </a:ext>
            </a:extLst>
          </p:cNvPr>
          <p:cNvSpPr txBox="1"/>
          <p:nvPr/>
        </p:nvSpPr>
        <p:spPr>
          <a:xfrm>
            <a:off x="7181019" y="4110727"/>
            <a:ext cx="638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&lt;td&gt;</a:t>
            </a:r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4C6DF093-CF8D-2C54-0B50-E9F1F33BC267}"/>
              </a:ext>
            </a:extLst>
          </p:cNvPr>
          <p:cNvSpPr txBox="1"/>
          <p:nvPr/>
        </p:nvSpPr>
        <p:spPr>
          <a:xfrm>
            <a:off x="7658602" y="4819930"/>
            <a:ext cx="71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&lt;/td&gt;</a:t>
            </a:r>
          </a:p>
        </p:txBody>
      </p:sp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8FC71EDA-1B74-AE8B-BDEA-7A1ABB0969F6}"/>
              </a:ext>
            </a:extLst>
          </p:cNvPr>
          <p:cNvSpPr txBox="1"/>
          <p:nvPr/>
        </p:nvSpPr>
        <p:spPr>
          <a:xfrm>
            <a:off x="8371875" y="4110727"/>
            <a:ext cx="638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&lt;td&gt;</a:t>
            </a:r>
          </a:p>
        </p:txBody>
      </p:sp>
      <p:sp>
        <p:nvSpPr>
          <p:cNvPr id="24" name="תיבת טקסט 23">
            <a:extLst>
              <a:ext uri="{FF2B5EF4-FFF2-40B4-BE49-F238E27FC236}">
                <a16:creationId xmlns:a16="http://schemas.microsoft.com/office/drawing/2014/main" id="{76C39945-CB70-94B4-FC33-A5B9832F4BA5}"/>
              </a:ext>
            </a:extLst>
          </p:cNvPr>
          <p:cNvSpPr txBox="1"/>
          <p:nvPr/>
        </p:nvSpPr>
        <p:spPr>
          <a:xfrm>
            <a:off x="8849458" y="4819930"/>
            <a:ext cx="713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&lt;/td&gt;</a:t>
            </a:r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AE0A76C9-D8C5-62E4-BEE7-B78439AB537D}"/>
              </a:ext>
            </a:extLst>
          </p:cNvPr>
          <p:cNvSpPr txBox="1"/>
          <p:nvPr/>
        </p:nvSpPr>
        <p:spPr>
          <a:xfrm>
            <a:off x="5593403" y="1408153"/>
            <a:ext cx="5558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th</a:t>
            </a:r>
            <a:r>
              <a:rPr lang="en-US" dirty="0"/>
              <a:t>&gt; = Table header – The content is Bold and </a:t>
            </a:r>
            <a:r>
              <a:rPr lang="en-US" dirty="0" err="1"/>
              <a:t>Centerd</a:t>
            </a:r>
            <a:endParaRPr lang="en-US" dirty="0"/>
          </a:p>
        </p:txBody>
      </p:sp>
      <p:sp>
        <p:nvSpPr>
          <p:cNvPr id="26" name="תיבת טקסט 25">
            <a:extLst>
              <a:ext uri="{FF2B5EF4-FFF2-40B4-BE49-F238E27FC236}">
                <a16:creationId xmlns:a16="http://schemas.microsoft.com/office/drawing/2014/main" id="{A6298DB9-1B8B-263D-2D9C-A1F789C103F4}"/>
              </a:ext>
            </a:extLst>
          </p:cNvPr>
          <p:cNvSpPr txBox="1"/>
          <p:nvPr/>
        </p:nvSpPr>
        <p:spPr>
          <a:xfrm>
            <a:off x="3132998" y="5883215"/>
            <a:ext cx="30636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thead</a:t>
            </a:r>
            <a:r>
              <a:rPr lang="en-US" dirty="0"/>
              <a:t>&gt; </a:t>
            </a:r>
            <a:r>
              <a:rPr lang="he-IL" dirty="0"/>
              <a:t>אז</a:t>
            </a:r>
            <a:r>
              <a:rPr lang="he-IL" dirty="0">
                <a:sym typeface="Wingdings" panose="05000000000000000000" pitchFamily="2" charset="2"/>
              </a:rPr>
              <a:t>ור עליון של הטבלה</a:t>
            </a:r>
            <a:endParaRPr lang="en-US" dirty="0"/>
          </a:p>
          <a:p>
            <a:r>
              <a:rPr lang="en-US" dirty="0"/>
              <a:t>&lt;</a:t>
            </a:r>
            <a:r>
              <a:rPr lang="en-US" dirty="0" err="1"/>
              <a:t>tbody</a:t>
            </a:r>
            <a:r>
              <a:rPr lang="en-US" dirty="0"/>
              <a:t>&gt; </a:t>
            </a:r>
            <a:r>
              <a:rPr lang="he-IL" dirty="0">
                <a:sym typeface="Wingdings" panose="05000000000000000000" pitchFamily="2" charset="2"/>
              </a:rPr>
              <a:t>אזור התוכן של הטבלה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139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F6B7D5-DAAA-E75A-B096-1612D83A0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99" y="17949"/>
            <a:ext cx="10380573" cy="1232881"/>
          </a:xfrm>
        </p:spPr>
        <p:txBody>
          <a:bodyPr/>
          <a:lstStyle/>
          <a:p>
            <a:pPr algn="ctr"/>
            <a:r>
              <a:rPr lang="en-US" dirty="0"/>
              <a:t>HTML5 TAGS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4B230BA-67B7-6313-451F-9D4774492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1250830"/>
            <a:ext cx="10381205" cy="4761085"/>
          </a:xfrm>
        </p:spPr>
        <p:txBody>
          <a:bodyPr/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/>
              <a:t>Header</a:t>
            </a:r>
            <a:r>
              <a:rPr lang="he-IL" dirty="0"/>
              <a:t> – החלק העליון של הדף, מציג את שאר תוכן הדף. לוגו, מספר טלפון, אזור חיפוש, סרגל ניווט.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/>
              <a:t>Nav</a:t>
            </a:r>
            <a:r>
              <a:rPr lang="he-IL" dirty="0"/>
              <a:t> – סרגל הניווט. יש להשתמש בתגית אך ורק לניווט המרכזי של האתר.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/>
              <a:t>Section</a:t>
            </a:r>
            <a:r>
              <a:rPr lang="he-IL" dirty="0"/>
              <a:t> – אזור תוכן בדף שמכיל כותרת – </a:t>
            </a:r>
            <a:r>
              <a:rPr lang="en-US" b="1" dirty="0"/>
              <a:t>h1- h6</a:t>
            </a:r>
            <a:r>
              <a:rPr lang="he-IL" b="1" dirty="0"/>
              <a:t>.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/>
              <a:t>Article</a:t>
            </a:r>
            <a:r>
              <a:rPr lang="he-IL" dirty="0"/>
              <a:t> – מאמר. אזור עצמאי באתר. 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/>
              <a:t>Aside</a:t>
            </a:r>
            <a:r>
              <a:rPr lang="he-IL" dirty="0"/>
              <a:t> – תוכן צידי שאינו קשור לתוכן המרכזי של הדף – למשל פרסומות. 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/>
              <a:t>Footer</a:t>
            </a:r>
            <a:r>
              <a:rPr lang="he-IL" dirty="0"/>
              <a:t> – החלק התחתון של הדף, מכיל תוכן של קידום כמו – מפת אתר, האותיות הקטנות</a:t>
            </a:r>
            <a:r>
              <a:rPr lang="en-US" dirty="0"/>
              <a:t> </a:t>
            </a:r>
            <a:r>
              <a:rPr lang="he-IL" dirty="0"/>
              <a:t> - כמו הצהרת פרטיות, תנאי שימוש ועוד... </a:t>
            </a:r>
            <a:endParaRPr lang="en-US" dirty="0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0F51FF34-57B6-3845-F214-25E7E9814E79}"/>
              </a:ext>
            </a:extLst>
          </p:cNvPr>
          <p:cNvSpPr txBox="1"/>
          <p:nvPr/>
        </p:nvSpPr>
        <p:spPr>
          <a:xfrm>
            <a:off x="1353346" y="5345560"/>
            <a:ext cx="90328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sz="2800" b="1" dirty="0"/>
              <a:t>תגיות </a:t>
            </a:r>
            <a:r>
              <a:rPr lang="en-US" sz="2800" b="1" dirty="0"/>
              <a:t>HTML5</a:t>
            </a:r>
            <a:r>
              <a:rPr lang="he-IL" sz="2800" b="1" dirty="0"/>
              <a:t> – מייצרות </a:t>
            </a:r>
            <a:r>
              <a:rPr lang="en-US" sz="2800" b="1" dirty="0"/>
              <a:t>Box</a:t>
            </a:r>
            <a:r>
              <a:rPr lang="he-IL" sz="2800" b="1" dirty="0"/>
              <a:t>, ואין להן הגדרת עיצוב מחייבת!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721376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91A3665-92F4-1A66-FED9-05A2DC23C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169" y="65353"/>
            <a:ext cx="10380573" cy="935312"/>
          </a:xfrm>
        </p:spPr>
        <p:txBody>
          <a:bodyPr/>
          <a:lstStyle/>
          <a:p>
            <a:pPr algn="ctr"/>
            <a:r>
              <a:rPr lang="en-US" dirty="0"/>
              <a:t>Box-model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5415FDE-C6AF-73FD-A0D5-FB3C7D9DF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1345722"/>
            <a:ext cx="10381205" cy="4666194"/>
          </a:xfrm>
        </p:spPr>
        <p:txBody>
          <a:bodyPr/>
          <a:lstStyle/>
          <a:p>
            <a:pPr algn="r" rtl="1"/>
            <a:r>
              <a:rPr lang="en-US" dirty="0"/>
              <a:t>Padding</a:t>
            </a:r>
            <a:r>
              <a:rPr lang="he-IL" dirty="0"/>
              <a:t> – הרווח בין התוכן לגבול של ה- </a:t>
            </a:r>
            <a:r>
              <a:rPr lang="en-US" dirty="0"/>
              <a:t>box</a:t>
            </a:r>
            <a:r>
              <a:rPr lang="he-IL" dirty="0"/>
              <a:t>.</a:t>
            </a:r>
            <a:endParaRPr lang="en-US" dirty="0"/>
          </a:p>
          <a:p>
            <a:pPr algn="r" rtl="1"/>
            <a:r>
              <a:rPr lang="en-US" dirty="0"/>
              <a:t>Margin</a:t>
            </a:r>
            <a:r>
              <a:rPr lang="he-IL" dirty="0"/>
              <a:t> – שוליים חיצוניים – הרווח בין האלמנטים בדף.</a:t>
            </a:r>
            <a:endParaRPr lang="en-US" dirty="0"/>
          </a:p>
        </p:txBody>
      </p:sp>
      <p:sp>
        <p:nvSpPr>
          <p:cNvPr id="4" name="מלבן 3">
            <a:extLst>
              <a:ext uri="{FF2B5EF4-FFF2-40B4-BE49-F238E27FC236}">
                <a16:creationId xmlns:a16="http://schemas.microsoft.com/office/drawing/2014/main" id="{8665AE9B-6804-FA0D-D3A1-F94096743897}"/>
              </a:ext>
            </a:extLst>
          </p:cNvPr>
          <p:cNvSpPr/>
          <p:nvPr/>
        </p:nvSpPr>
        <p:spPr>
          <a:xfrm>
            <a:off x="5408762" y="3165894"/>
            <a:ext cx="2812212" cy="2320506"/>
          </a:xfrm>
          <a:prstGeom prst="rect">
            <a:avLst/>
          </a:prstGeom>
          <a:ln w="190500"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65883AAE-C823-19F6-45B0-BD9B40D71832}"/>
              </a:ext>
            </a:extLst>
          </p:cNvPr>
          <p:cNvSpPr txBox="1"/>
          <p:nvPr/>
        </p:nvSpPr>
        <p:spPr>
          <a:xfrm>
            <a:off x="6392188" y="2981228"/>
            <a:ext cx="845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border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7FE6DF1D-FE3C-2B1B-3A36-D61B9E2F1125}"/>
              </a:ext>
            </a:extLst>
          </p:cNvPr>
          <p:cNvSpPr txBox="1"/>
          <p:nvPr/>
        </p:nvSpPr>
        <p:spPr>
          <a:xfrm>
            <a:off x="6392188" y="5301734"/>
            <a:ext cx="845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border</a:t>
            </a:r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7EE50A7E-376B-F494-AC2A-48D00BAD6144}"/>
              </a:ext>
            </a:extLst>
          </p:cNvPr>
          <p:cNvSpPr/>
          <p:nvPr/>
        </p:nvSpPr>
        <p:spPr>
          <a:xfrm>
            <a:off x="5667555" y="3429000"/>
            <a:ext cx="2260120" cy="1741732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2A990201-5306-E5D6-DECC-DD20D204538D}"/>
              </a:ext>
            </a:extLst>
          </p:cNvPr>
          <p:cNvSpPr txBox="1"/>
          <p:nvPr/>
        </p:nvSpPr>
        <p:spPr>
          <a:xfrm rot="5400000">
            <a:off x="7541396" y="3989065"/>
            <a:ext cx="989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padding</a:t>
            </a: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8D584121-6F01-C053-26CD-1A6E620EF88E}"/>
              </a:ext>
            </a:extLst>
          </p:cNvPr>
          <p:cNvSpPr txBox="1"/>
          <p:nvPr/>
        </p:nvSpPr>
        <p:spPr>
          <a:xfrm rot="16200000">
            <a:off x="5055386" y="4061745"/>
            <a:ext cx="989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padding</a:t>
            </a:r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232785B8-6377-96D5-56EB-346AB166FA14}"/>
              </a:ext>
            </a:extLst>
          </p:cNvPr>
          <p:cNvSpPr/>
          <p:nvPr/>
        </p:nvSpPr>
        <p:spPr>
          <a:xfrm>
            <a:off x="5029200" y="2803585"/>
            <a:ext cx="3554083" cy="302787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EFA397D7-4982-C6A2-2CF8-3F9112825036}"/>
              </a:ext>
            </a:extLst>
          </p:cNvPr>
          <p:cNvSpPr txBox="1"/>
          <p:nvPr/>
        </p:nvSpPr>
        <p:spPr>
          <a:xfrm>
            <a:off x="6380454" y="2779710"/>
            <a:ext cx="857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Margin</a:t>
            </a: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FDFB6FC2-4195-1344-E850-846128B79E39}"/>
              </a:ext>
            </a:extLst>
          </p:cNvPr>
          <p:cNvSpPr txBox="1"/>
          <p:nvPr/>
        </p:nvSpPr>
        <p:spPr>
          <a:xfrm rot="16200000">
            <a:off x="4651024" y="4115199"/>
            <a:ext cx="928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Margin</a:t>
            </a: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FF7B6804-0230-8FD0-0102-352CCDDEE245}"/>
              </a:ext>
            </a:extLst>
          </p:cNvPr>
          <p:cNvSpPr txBox="1"/>
          <p:nvPr/>
        </p:nvSpPr>
        <p:spPr>
          <a:xfrm rot="16200000">
            <a:off x="7943220" y="4092218"/>
            <a:ext cx="928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Margin</a:t>
            </a:r>
          </a:p>
        </p:txBody>
      </p: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EA479B59-5F8A-35CA-A18A-EEBAACD84CAC}"/>
              </a:ext>
            </a:extLst>
          </p:cNvPr>
          <p:cNvSpPr txBox="1"/>
          <p:nvPr/>
        </p:nvSpPr>
        <p:spPr>
          <a:xfrm>
            <a:off x="316391" y="3189094"/>
            <a:ext cx="43242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dirty="0"/>
              <a:t>רוחב ה- </a:t>
            </a:r>
            <a:r>
              <a:rPr lang="en-US" dirty="0"/>
              <a:t>Box</a:t>
            </a:r>
          </a:p>
          <a:p>
            <a:r>
              <a:rPr lang="en-US" dirty="0"/>
              <a:t>Width:450px + 2px + 40px + 40px = </a:t>
            </a:r>
            <a:r>
              <a:rPr lang="en-US" dirty="0">
                <a:solidFill>
                  <a:srgbClr val="FF0000"/>
                </a:solidFill>
              </a:rPr>
              <a:t>532px </a:t>
            </a:r>
          </a:p>
        </p:txBody>
      </p:sp>
      <p:pic>
        <p:nvPicPr>
          <p:cNvPr id="17" name="תמונה 16">
            <a:extLst>
              <a:ext uri="{FF2B5EF4-FFF2-40B4-BE49-F238E27FC236}">
                <a16:creationId xmlns:a16="http://schemas.microsoft.com/office/drawing/2014/main" id="{D76E4DEC-A071-31E8-6F93-C73D27933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45" y="4458696"/>
            <a:ext cx="3229426" cy="2333951"/>
          </a:xfrm>
          <a:prstGeom prst="rect">
            <a:avLst/>
          </a:prstGeom>
        </p:spPr>
      </p:pic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FDE88FE6-F68E-057B-28FC-3F72FA0B8A4D}"/>
              </a:ext>
            </a:extLst>
          </p:cNvPr>
          <p:cNvSpPr txBox="1"/>
          <p:nvPr/>
        </p:nvSpPr>
        <p:spPr>
          <a:xfrm>
            <a:off x="1290449" y="4115199"/>
            <a:ext cx="2084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Chrome Box Model</a:t>
            </a:r>
          </a:p>
        </p:txBody>
      </p:sp>
    </p:spTree>
    <p:extLst>
      <p:ext uri="{BB962C8B-B14F-4D97-AF65-F5344CB8AC3E}">
        <p14:creationId xmlns:p14="http://schemas.microsoft.com/office/powerpoint/2010/main" val="548074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2A6A27C-867A-EA90-31C1-F3D62A76F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799" y="129948"/>
            <a:ext cx="10380573" cy="1432273"/>
          </a:xfrm>
        </p:spPr>
        <p:txBody>
          <a:bodyPr/>
          <a:lstStyle/>
          <a:p>
            <a:pPr algn="ctr"/>
            <a:r>
              <a:rPr lang="en-US" dirty="0" err="1"/>
              <a:t>Box-sizing:border-box</a:t>
            </a:r>
            <a:r>
              <a:rPr lang="en-US" dirty="0"/>
              <a:t>;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DD9447B-8DE6-86E8-A9F4-F923AEFD4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1630392"/>
            <a:ext cx="10381205" cy="4381523"/>
          </a:xfrm>
        </p:spPr>
        <p:txBody>
          <a:bodyPr/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he-IL" dirty="0"/>
              <a:t>רוחב ה- </a:t>
            </a:r>
            <a:r>
              <a:rPr lang="en-US" dirty="0"/>
              <a:t>box</a:t>
            </a:r>
            <a:r>
              <a:rPr lang="he-IL" dirty="0"/>
              <a:t> כולל בתוכו את רוחב: </a:t>
            </a:r>
            <a:r>
              <a:rPr lang="en-US" dirty="0"/>
              <a:t>Border, Padding</a:t>
            </a:r>
            <a:r>
              <a:rPr lang="he-IL" dirty="0"/>
              <a:t>.</a:t>
            </a:r>
            <a:endParaRPr lang="en-US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E6D40CB4-180C-C88C-2118-C4E8C2FB0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605" y="3262573"/>
            <a:ext cx="3229426" cy="2324424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FB3CAFA5-A09F-A447-583B-E7BAA53C8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330" y="3156368"/>
            <a:ext cx="3229426" cy="2333951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4C2840EB-C003-54EC-FA2C-5629743EF2E1}"/>
              </a:ext>
            </a:extLst>
          </p:cNvPr>
          <p:cNvSpPr txBox="1"/>
          <p:nvPr/>
        </p:nvSpPr>
        <p:spPr>
          <a:xfrm>
            <a:off x="1648953" y="2787036"/>
            <a:ext cx="2407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Box-sizing:border-box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65521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C9A2DA2-A26B-E7BC-8346-3D72B940C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431" y="0"/>
            <a:ext cx="10380573" cy="1052423"/>
          </a:xfrm>
        </p:spPr>
        <p:txBody>
          <a:bodyPr/>
          <a:lstStyle/>
          <a:p>
            <a:pPr algn="ctr"/>
            <a:r>
              <a:rPr lang="en-US" dirty="0"/>
              <a:t>Padding / Margin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999E1EE-EC12-FE2C-FAFF-21454C012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431" y="1433079"/>
            <a:ext cx="10381205" cy="447641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Padding-top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Padding-bottom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Padding-left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Padding-right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מלבן 3">
            <a:extLst>
              <a:ext uri="{FF2B5EF4-FFF2-40B4-BE49-F238E27FC236}">
                <a16:creationId xmlns:a16="http://schemas.microsoft.com/office/drawing/2014/main" id="{EBE2E126-F576-1F39-B2C3-CFB8CD990095}"/>
              </a:ext>
            </a:extLst>
          </p:cNvPr>
          <p:cNvSpPr/>
          <p:nvPr/>
        </p:nvSpPr>
        <p:spPr>
          <a:xfrm>
            <a:off x="5365630" y="2976113"/>
            <a:ext cx="1181819" cy="10524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8518569F-C399-66C0-DAFF-4907EBF26425}"/>
              </a:ext>
            </a:extLst>
          </p:cNvPr>
          <p:cNvSpPr txBox="1"/>
          <p:nvPr/>
        </p:nvSpPr>
        <p:spPr>
          <a:xfrm>
            <a:off x="3648204" y="3317658"/>
            <a:ext cx="1596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Padding:20px;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9F2BDA4B-7852-0AD4-45DA-6FD27D498645}"/>
              </a:ext>
            </a:extLst>
          </p:cNvPr>
          <p:cNvSpPr txBox="1"/>
          <p:nvPr/>
        </p:nvSpPr>
        <p:spPr>
          <a:xfrm>
            <a:off x="5673158" y="2973339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20px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AD05633B-9333-BF67-8B32-F5FC1143099F}"/>
              </a:ext>
            </a:extLst>
          </p:cNvPr>
          <p:cNvSpPr txBox="1"/>
          <p:nvPr/>
        </p:nvSpPr>
        <p:spPr>
          <a:xfrm>
            <a:off x="5673158" y="3773708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20px</a:t>
            </a: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F422A9B9-3C33-5EAD-DE49-92E876D9B951}"/>
              </a:ext>
            </a:extLst>
          </p:cNvPr>
          <p:cNvSpPr txBox="1"/>
          <p:nvPr/>
        </p:nvSpPr>
        <p:spPr>
          <a:xfrm>
            <a:off x="6078748" y="3355972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20px</a:t>
            </a: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8A85F124-C2BB-7F81-BE25-2EDECEB38E00}"/>
              </a:ext>
            </a:extLst>
          </p:cNvPr>
          <p:cNvSpPr txBox="1"/>
          <p:nvPr/>
        </p:nvSpPr>
        <p:spPr>
          <a:xfrm>
            <a:off x="5342304" y="3355972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20px</a:t>
            </a:r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EA47399F-CDD8-6D3E-1774-693E5FA2A2DA}"/>
              </a:ext>
            </a:extLst>
          </p:cNvPr>
          <p:cNvSpPr txBox="1"/>
          <p:nvPr/>
        </p:nvSpPr>
        <p:spPr>
          <a:xfrm>
            <a:off x="3014607" y="5198669"/>
            <a:ext cx="2126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Padding:20px 40px;</a:t>
            </a:r>
          </a:p>
        </p:txBody>
      </p:sp>
      <p:sp>
        <p:nvSpPr>
          <p:cNvPr id="14" name="מלבן 13">
            <a:extLst>
              <a:ext uri="{FF2B5EF4-FFF2-40B4-BE49-F238E27FC236}">
                <a16:creationId xmlns:a16="http://schemas.microsoft.com/office/drawing/2014/main" id="{EBA7A4B0-EBC1-F3D5-D2BB-7ABF5AD3CC2B}"/>
              </a:ext>
            </a:extLst>
          </p:cNvPr>
          <p:cNvSpPr/>
          <p:nvPr/>
        </p:nvSpPr>
        <p:spPr>
          <a:xfrm>
            <a:off x="5388956" y="5060430"/>
            <a:ext cx="1181819" cy="10524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B8E25B3E-EDC2-0BC3-63E6-8364AF9DCCFC}"/>
              </a:ext>
            </a:extLst>
          </p:cNvPr>
          <p:cNvSpPr txBox="1"/>
          <p:nvPr/>
        </p:nvSpPr>
        <p:spPr>
          <a:xfrm>
            <a:off x="5696484" y="5057656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20px</a:t>
            </a: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F8173974-BAEE-D6B9-4ED7-51B54E8AE96C}"/>
              </a:ext>
            </a:extLst>
          </p:cNvPr>
          <p:cNvSpPr txBox="1"/>
          <p:nvPr/>
        </p:nvSpPr>
        <p:spPr>
          <a:xfrm>
            <a:off x="5696484" y="5858025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20px</a:t>
            </a: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30B29576-B8F8-169A-59AA-E8EC7B8D5F7F}"/>
              </a:ext>
            </a:extLst>
          </p:cNvPr>
          <p:cNvSpPr txBox="1"/>
          <p:nvPr/>
        </p:nvSpPr>
        <p:spPr>
          <a:xfrm>
            <a:off x="6084822" y="5440289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40px</a:t>
            </a:r>
          </a:p>
        </p:txBody>
      </p: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D7AECB02-A962-6FD0-4749-40B2385E1957}"/>
              </a:ext>
            </a:extLst>
          </p:cNvPr>
          <p:cNvSpPr txBox="1"/>
          <p:nvPr/>
        </p:nvSpPr>
        <p:spPr>
          <a:xfrm>
            <a:off x="5365629" y="5440289"/>
            <a:ext cx="558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40px</a:t>
            </a:r>
          </a:p>
        </p:txBody>
      </p: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6567FEB7-2934-BE06-D28F-369D602E0F1F}"/>
              </a:ext>
            </a:extLst>
          </p:cNvPr>
          <p:cNvSpPr txBox="1"/>
          <p:nvPr/>
        </p:nvSpPr>
        <p:spPr>
          <a:xfrm>
            <a:off x="6725267" y="3097497"/>
            <a:ext cx="2656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Padding:20px 40px 80px;</a:t>
            </a:r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4F4354F-F8B9-C3F3-EC25-A33022F4CDA9}"/>
              </a:ext>
            </a:extLst>
          </p:cNvPr>
          <p:cNvSpPr/>
          <p:nvPr/>
        </p:nvSpPr>
        <p:spPr>
          <a:xfrm>
            <a:off x="9629698" y="2959258"/>
            <a:ext cx="1181819" cy="10524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D9953F41-EAEA-A1D3-D1F2-94FAE045DBAE}"/>
              </a:ext>
            </a:extLst>
          </p:cNvPr>
          <p:cNvSpPr txBox="1"/>
          <p:nvPr/>
        </p:nvSpPr>
        <p:spPr>
          <a:xfrm>
            <a:off x="9937226" y="2956484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20px</a:t>
            </a:r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D28F2E10-0F2F-09B3-312A-1D574AFC0C26}"/>
              </a:ext>
            </a:extLst>
          </p:cNvPr>
          <p:cNvSpPr txBox="1"/>
          <p:nvPr/>
        </p:nvSpPr>
        <p:spPr>
          <a:xfrm>
            <a:off x="9937226" y="3756853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80px</a:t>
            </a:r>
          </a:p>
        </p:txBody>
      </p:sp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90AD127D-FFF5-DD8D-5062-49FD21345A3D}"/>
              </a:ext>
            </a:extLst>
          </p:cNvPr>
          <p:cNvSpPr txBox="1"/>
          <p:nvPr/>
        </p:nvSpPr>
        <p:spPr>
          <a:xfrm>
            <a:off x="10312945" y="3339117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40px</a:t>
            </a:r>
          </a:p>
        </p:txBody>
      </p:sp>
      <p:sp>
        <p:nvSpPr>
          <p:cNvPr id="24" name="תיבת טקסט 23">
            <a:extLst>
              <a:ext uri="{FF2B5EF4-FFF2-40B4-BE49-F238E27FC236}">
                <a16:creationId xmlns:a16="http://schemas.microsoft.com/office/drawing/2014/main" id="{83703EBF-99BB-EA75-D6AE-184FC8D33851}"/>
              </a:ext>
            </a:extLst>
          </p:cNvPr>
          <p:cNvSpPr txBox="1"/>
          <p:nvPr/>
        </p:nvSpPr>
        <p:spPr>
          <a:xfrm>
            <a:off x="9606371" y="3339117"/>
            <a:ext cx="558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40px</a:t>
            </a:r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65BC67D9-07CE-893F-7676-AD15BE40746C}"/>
              </a:ext>
            </a:extLst>
          </p:cNvPr>
          <p:cNvSpPr txBox="1"/>
          <p:nvPr/>
        </p:nvSpPr>
        <p:spPr>
          <a:xfrm>
            <a:off x="6872409" y="5026194"/>
            <a:ext cx="3311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Padding:20px 40px 80px 160px;</a:t>
            </a:r>
          </a:p>
        </p:txBody>
      </p:sp>
      <p:sp>
        <p:nvSpPr>
          <p:cNvPr id="26" name="מלבן 25">
            <a:extLst>
              <a:ext uri="{FF2B5EF4-FFF2-40B4-BE49-F238E27FC236}">
                <a16:creationId xmlns:a16="http://schemas.microsoft.com/office/drawing/2014/main" id="{46DB25A6-B413-DA69-6C5F-59312883E0CD}"/>
              </a:ext>
            </a:extLst>
          </p:cNvPr>
          <p:cNvSpPr/>
          <p:nvPr/>
        </p:nvSpPr>
        <p:spPr>
          <a:xfrm>
            <a:off x="10431954" y="4887955"/>
            <a:ext cx="1181819" cy="10524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תיבת טקסט 26">
            <a:extLst>
              <a:ext uri="{FF2B5EF4-FFF2-40B4-BE49-F238E27FC236}">
                <a16:creationId xmlns:a16="http://schemas.microsoft.com/office/drawing/2014/main" id="{E7044721-1D95-60BB-B99E-0EDBCF466FDD}"/>
              </a:ext>
            </a:extLst>
          </p:cNvPr>
          <p:cNvSpPr txBox="1"/>
          <p:nvPr/>
        </p:nvSpPr>
        <p:spPr>
          <a:xfrm>
            <a:off x="10739482" y="4885181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20px</a:t>
            </a:r>
          </a:p>
        </p:txBody>
      </p:sp>
      <p:sp>
        <p:nvSpPr>
          <p:cNvPr id="28" name="תיבת טקסט 27">
            <a:extLst>
              <a:ext uri="{FF2B5EF4-FFF2-40B4-BE49-F238E27FC236}">
                <a16:creationId xmlns:a16="http://schemas.microsoft.com/office/drawing/2014/main" id="{DE284C42-7BD7-95CD-6FDF-9210EC8D6E19}"/>
              </a:ext>
            </a:extLst>
          </p:cNvPr>
          <p:cNvSpPr txBox="1"/>
          <p:nvPr/>
        </p:nvSpPr>
        <p:spPr>
          <a:xfrm>
            <a:off x="10739482" y="5685550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80px</a:t>
            </a:r>
          </a:p>
        </p:txBody>
      </p:sp>
      <p:sp>
        <p:nvSpPr>
          <p:cNvPr id="29" name="תיבת טקסט 28">
            <a:extLst>
              <a:ext uri="{FF2B5EF4-FFF2-40B4-BE49-F238E27FC236}">
                <a16:creationId xmlns:a16="http://schemas.microsoft.com/office/drawing/2014/main" id="{9C2272DA-67C6-0A5B-7D78-C84006F8553F}"/>
              </a:ext>
            </a:extLst>
          </p:cNvPr>
          <p:cNvSpPr txBox="1"/>
          <p:nvPr/>
        </p:nvSpPr>
        <p:spPr>
          <a:xfrm>
            <a:off x="11127820" y="5272127"/>
            <a:ext cx="558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40px</a:t>
            </a:r>
          </a:p>
        </p:txBody>
      </p:sp>
      <p:sp>
        <p:nvSpPr>
          <p:cNvPr id="30" name="תיבת טקסט 29">
            <a:extLst>
              <a:ext uri="{FF2B5EF4-FFF2-40B4-BE49-F238E27FC236}">
                <a16:creationId xmlns:a16="http://schemas.microsoft.com/office/drawing/2014/main" id="{6B1AF9B1-E868-F71A-0FE5-0AECF5489748}"/>
              </a:ext>
            </a:extLst>
          </p:cNvPr>
          <p:cNvSpPr txBox="1"/>
          <p:nvPr/>
        </p:nvSpPr>
        <p:spPr>
          <a:xfrm>
            <a:off x="10345348" y="5272127"/>
            <a:ext cx="6562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160px</a:t>
            </a:r>
          </a:p>
        </p:txBody>
      </p:sp>
    </p:spTree>
    <p:extLst>
      <p:ext uri="{BB962C8B-B14F-4D97-AF65-F5344CB8AC3E}">
        <p14:creationId xmlns:p14="http://schemas.microsoft.com/office/powerpoint/2010/main" val="485010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FD2425F-9748-6531-90F9-2352660F3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63" y="-162510"/>
            <a:ext cx="10380573" cy="974785"/>
          </a:xfrm>
        </p:spPr>
        <p:txBody>
          <a:bodyPr/>
          <a:lstStyle/>
          <a:p>
            <a:pPr algn="ctr"/>
            <a:r>
              <a:rPr lang="en-US" dirty="0"/>
              <a:t>CSS  Links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5D4B043-EDF8-6069-E173-6F1C4AEB7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431" y="1130060"/>
            <a:ext cx="10381205" cy="552953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CTRL + SHIFT + Del  - </a:t>
            </a:r>
            <a:r>
              <a:rPr lang="he-IL" dirty="0"/>
              <a:t>מחיקת היסטוריה</a:t>
            </a:r>
          </a:p>
          <a:p>
            <a:r>
              <a:rPr lang="en-US" dirty="0"/>
              <a:t> a:link {</a:t>
            </a:r>
          </a:p>
          <a:p>
            <a:r>
              <a:rPr lang="en-US" dirty="0"/>
              <a:t>            text-decoration: none;</a:t>
            </a:r>
          </a:p>
          <a:p>
            <a:r>
              <a:rPr lang="en-US" dirty="0"/>
              <a:t>            color: red;</a:t>
            </a:r>
          </a:p>
          <a:p>
            <a:r>
              <a:rPr lang="en-US" dirty="0"/>
              <a:t>        }</a:t>
            </a:r>
          </a:p>
          <a:p>
            <a:endParaRPr lang="en-US" dirty="0"/>
          </a:p>
          <a:p>
            <a:r>
              <a:rPr lang="en-US" dirty="0"/>
              <a:t>        a:visited {</a:t>
            </a:r>
          </a:p>
          <a:p>
            <a:r>
              <a:rPr lang="en-US" dirty="0"/>
              <a:t>            color: orange;</a:t>
            </a:r>
          </a:p>
          <a:p>
            <a:r>
              <a:rPr lang="en-US" dirty="0"/>
              <a:t>        }</a:t>
            </a:r>
          </a:p>
          <a:p>
            <a:endParaRPr lang="en-US" dirty="0"/>
          </a:p>
          <a:p>
            <a:r>
              <a:rPr lang="en-US" dirty="0"/>
              <a:t>        a:hover {</a:t>
            </a:r>
          </a:p>
          <a:p>
            <a:r>
              <a:rPr lang="en-US" dirty="0"/>
              <a:t>            text-decoration: underline;</a:t>
            </a:r>
          </a:p>
          <a:p>
            <a:r>
              <a:rPr lang="en-US" dirty="0"/>
              <a:t>            color: maroon;</a:t>
            </a:r>
          </a:p>
          <a:p>
            <a:r>
              <a:rPr lang="en-US" dirty="0"/>
              <a:t>        }</a:t>
            </a:r>
          </a:p>
        </p:txBody>
      </p:sp>
      <p:cxnSp>
        <p:nvCxnSpPr>
          <p:cNvPr id="5" name="מחבר חץ ישר 4">
            <a:extLst>
              <a:ext uri="{FF2B5EF4-FFF2-40B4-BE49-F238E27FC236}">
                <a16:creationId xmlns:a16="http://schemas.microsoft.com/office/drawing/2014/main" id="{52381ED4-FE80-8FC3-6899-FD1E021C7660}"/>
              </a:ext>
            </a:extLst>
          </p:cNvPr>
          <p:cNvCxnSpPr/>
          <p:nvPr/>
        </p:nvCxnSpPr>
        <p:spPr>
          <a:xfrm>
            <a:off x="1897811" y="1690777"/>
            <a:ext cx="29502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2129403F-F03D-B620-B3C0-B18743CE9D86}"/>
              </a:ext>
            </a:extLst>
          </p:cNvPr>
          <p:cNvSpPr txBox="1"/>
          <p:nvPr/>
        </p:nvSpPr>
        <p:spPr>
          <a:xfrm>
            <a:off x="4986086" y="1506111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dirty="0"/>
              <a:t>מראה קישור</a:t>
            </a:r>
            <a:endParaRPr lang="en-US" dirty="0"/>
          </a:p>
        </p:txBody>
      </p:sp>
      <p:cxnSp>
        <p:nvCxnSpPr>
          <p:cNvPr id="7" name="מחבר חץ ישר 6">
            <a:extLst>
              <a:ext uri="{FF2B5EF4-FFF2-40B4-BE49-F238E27FC236}">
                <a16:creationId xmlns:a16="http://schemas.microsoft.com/office/drawing/2014/main" id="{5743FDA1-338C-C51D-E3FE-4D0A361E3D8B}"/>
              </a:ext>
            </a:extLst>
          </p:cNvPr>
          <p:cNvCxnSpPr/>
          <p:nvPr/>
        </p:nvCxnSpPr>
        <p:spPr>
          <a:xfrm>
            <a:off x="2360753" y="3622292"/>
            <a:ext cx="29502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7F3EBD11-F24D-8C2B-F1E8-5037ECD52823}"/>
              </a:ext>
            </a:extLst>
          </p:cNvPr>
          <p:cNvSpPr txBox="1"/>
          <p:nvPr/>
        </p:nvSpPr>
        <p:spPr>
          <a:xfrm>
            <a:off x="5309110" y="3437626"/>
            <a:ext cx="31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dirty="0"/>
              <a:t>מראה קישור שהמשתמש ביקר בו</a:t>
            </a:r>
            <a:endParaRPr lang="en-US" dirty="0"/>
          </a:p>
        </p:txBody>
      </p:sp>
      <p:cxnSp>
        <p:nvCxnSpPr>
          <p:cNvPr id="9" name="מחבר חץ ישר 8">
            <a:extLst>
              <a:ext uri="{FF2B5EF4-FFF2-40B4-BE49-F238E27FC236}">
                <a16:creationId xmlns:a16="http://schemas.microsoft.com/office/drawing/2014/main" id="{5AFEFF22-DDA5-6645-2542-5081DED4DD39}"/>
              </a:ext>
            </a:extLst>
          </p:cNvPr>
          <p:cNvCxnSpPr/>
          <p:nvPr/>
        </p:nvCxnSpPr>
        <p:spPr>
          <a:xfrm>
            <a:off x="2239983" y="5179758"/>
            <a:ext cx="29502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6A8180C4-40BD-FBA8-C418-1C86CCA9D210}"/>
              </a:ext>
            </a:extLst>
          </p:cNvPr>
          <p:cNvSpPr txBox="1"/>
          <p:nvPr/>
        </p:nvSpPr>
        <p:spPr>
          <a:xfrm>
            <a:off x="5309110" y="4995092"/>
            <a:ext cx="3347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dirty="0"/>
              <a:t>מראה קישור כאשר סמן העכבר עליו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146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FC00C12-41B4-54A0-63FC-C6485F7F6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Pseudo Class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019C54-4A8E-D511-F3E0-1DD4E1F62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/>
              <a:t>Pseudo</a:t>
            </a:r>
            <a:r>
              <a:rPr lang="he-IL" dirty="0"/>
              <a:t> – מדומה / שאינו אמיתי</a:t>
            </a:r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/>
              <a:t>a:link</a:t>
            </a:r>
            <a:r>
              <a:rPr lang="he-IL" dirty="0"/>
              <a:t> – מנצלים תכונה קיימת של האלמנט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804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AF4BECC-8383-E89E-9E66-AB45A4245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431" y="0"/>
            <a:ext cx="10380573" cy="1432273"/>
          </a:xfrm>
        </p:spPr>
        <p:txBody>
          <a:bodyPr/>
          <a:lstStyle/>
          <a:p>
            <a:pPr algn="ctr"/>
            <a:r>
              <a:rPr lang="en-US" dirty="0"/>
              <a:t>Images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10BE897-8FB9-F74A-315F-442DBFABE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431" y="1578924"/>
            <a:ext cx="8123409" cy="4579642"/>
          </a:xfrm>
        </p:spPr>
        <p:txBody>
          <a:bodyPr/>
          <a:lstStyle/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/>
              <a:t>Gif</a:t>
            </a:r>
            <a:r>
              <a:rPr lang="he-IL" dirty="0"/>
              <a:t> – משמש בעיקר לציורים, מכיל 256 צבעים ומטה. </a:t>
            </a:r>
            <a:r>
              <a:rPr lang="en-US" dirty="0"/>
              <a:t>Gif Animation</a:t>
            </a:r>
          </a:p>
          <a:p>
            <a:pPr marL="571500" lvl="1" indent="-342900" algn="r" rtl="1">
              <a:buFont typeface="Arial" panose="020B0604020202020204" pitchFamily="34" charset="0"/>
              <a:buChar char="•"/>
            </a:pPr>
            <a:r>
              <a:rPr lang="he-IL" dirty="0"/>
              <a:t>תמונה שקופה</a:t>
            </a:r>
            <a:endParaRPr lang="en-US" dirty="0"/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/>
              <a:t>Jpg</a:t>
            </a:r>
            <a:r>
              <a:rPr lang="he-IL" dirty="0"/>
              <a:t> – מכיל 16.7 מיליון צבעים. </a:t>
            </a:r>
            <a:endParaRPr lang="en-US" dirty="0"/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 err="1"/>
              <a:t>Png</a:t>
            </a:r>
            <a:r>
              <a:rPr lang="he-IL" dirty="0"/>
              <a:t> – יכול להיות תמונה שקופה שמכילה </a:t>
            </a:r>
            <a:r>
              <a:rPr lang="en-US" dirty="0"/>
              <a:t>16.7</a:t>
            </a:r>
            <a:r>
              <a:rPr lang="he-IL" dirty="0"/>
              <a:t> מיליון צבעים</a:t>
            </a:r>
            <a:endParaRPr lang="en-US" dirty="0"/>
          </a:p>
          <a:p>
            <a:pPr marL="342900" indent="-342900" algn="r" rtl="1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r" rtl="1">
              <a:buFont typeface="Arial" panose="020B0604020202020204" pitchFamily="34" charset="0"/>
              <a:buChar char="•"/>
            </a:pPr>
            <a:r>
              <a:rPr lang="en-US" dirty="0" err="1"/>
              <a:t>Svg</a:t>
            </a:r>
            <a:r>
              <a:rPr lang="he-IL" dirty="0"/>
              <a:t> – </a:t>
            </a:r>
            <a:r>
              <a:rPr lang="en-US" dirty="0"/>
              <a:t>Scalable Vector Graphic</a:t>
            </a:r>
            <a:r>
              <a:rPr lang="he-IL" dirty="0"/>
              <a:t> - </a:t>
            </a:r>
            <a:r>
              <a:rPr lang="en-US" dirty="0"/>
              <a:t>XML</a:t>
            </a:r>
          </a:p>
        </p:txBody>
      </p:sp>
      <p:sp>
        <p:nvSpPr>
          <p:cNvPr id="4" name="סוגר מסולסל ימני 3">
            <a:extLst>
              <a:ext uri="{FF2B5EF4-FFF2-40B4-BE49-F238E27FC236}">
                <a16:creationId xmlns:a16="http://schemas.microsoft.com/office/drawing/2014/main" id="{53C653CE-7B66-477F-5277-69AFB4A232E4}"/>
              </a:ext>
            </a:extLst>
          </p:cNvPr>
          <p:cNvSpPr/>
          <p:nvPr/>
        </p:nvSpPr>
        <p:spPr>
          <a:xfrm>
            <a:off x="8747185" y="1242204"/>
            <a:ext cx="836762" cy="341606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AB02050B-F10C-0D6D-36C1-CF004A069F5D}"/>
              </a:ext>
            </a:extLst>
          </p:cNvPr>
          <p:cNvSpPr txBox="1"/>
          <p:nvPr/>
        </p:nvSpPr>
        <p:spPr>
          <a:xfrm>
            <a:off x="9583947" y="2228671"/>
            <a:ext cx="19816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שימושי.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נתמך בדפדפנים.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משקל יחסי נמוך.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/>
              <a:t>מאוד נפוץ.</a:t>
            </a:r>
            <a:endParaRPr lang="en-US" dirty="0"/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F8E6CF5B-CCE1-04E6-3125-ADD449F3F7CB}"/>
              </a:ext>
            </a:extLst>
          </p:cNvPr>
          <p:cNvSpPr txBox="1"/>
          <p:nvPr/>
        </p:nvSpPr>
        <p:spPr>
          <a:xfrm>
            <a:off x="8250523" y="5615796"/>
            <a:ext cx="1606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rtl="0"/>
            <a:r>
              <a:rPr lang="en-US" dirty="0"/>
              <a:t>1024kb = 1mb</a:t>
            </a:r>
          </a:p>
          <a:p>
            <a:pPr algn="l" rtl="0"/>
            <a:r>
              <a:rPr lang="en-US" dirty="0"/>
              <a:t>1024mb = 1gb</a:t>
            </a:r>
          </a:p>
          <a:p>
            <a:pPr algn="l" rtl="0"/>
            <a:r>
              <a:rPr lang="en-US" dirty="0"/>
              <a:t>1024gb = 1tb</a:t>
            </a:r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BA179832-1268-5BD8-EBDC-997B7201D8F7}"/>
              </a:ext>
            </a:extLst>
          </p:cNvPr>
          <p:cNvSpPr/>
          <p:nvPr/>
        </p:nvSpPr>
        <p:spPr>
          <a:xfrm>
            <a:off x="1664898" y="2924643"/>
            <a:ext cx="2674189" cy="4051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DE00F796-A006-C4B6-92C2-44D401D3CF4C}"/>
              </a:ext>
            </a:extLst>
          </p:cNvPr>
          <p:cNvSpPr txBox="1"/>
          <p:nvPr/>
        </p:nvSpPr>
        <p:spPr>
          <a:xfrm>
            <a:off x="2113768" y="2585215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dirty="0"/>
              <a:t>ספקטרום הצבעים</a:t>
            </a:r>
            <a:endParaRPr lang="en-US" dirty="0"/>
          </a:p>
        </p:txBody>
      </p:sp>
      <p:cxnSp>
        <p:nvCxnSpPr>
          <p:cNvPr id="10" name="מחבר ישר 9">
            <a:extLst>
              <a:ext uri="{FF2B5EF4-FFF2-40B4-BE49-F238E27FC236}">
                <a16:creationId xmlns:a16="http://schemas.microsoft.com/office/drawing/2014/main" id="{E2BFE2C2-F708-63C7-C78D-0DEABEBEC36F}"/>
              </a:ext>
            </a:extLst>
          </p:cNvPr>
          <p:cNvCxnSpPr/>
          <p:nvPr/>
        </p:nvCxnSpPr>
        <p:spPr>
          <a:xfrm>
            <a:off x="2225911" y="2643997"/>
            <a:ext cx="0" cy="1081011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0B8EBAA6-CE84-45BB-3D84-4000CD311B3E}"/>
              </a:ext>
            </a:extLst>
          </p:cNvPr>
          <p:cNvSpPr txBox="1"/>
          <p:nvPr/>
        </p:nvSpPr>
        <p:spPr>
          <a:xfrm>
            <a:off x="397031" y="3343539"/>
            <a:ext cx="1367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dirty="0"/>
              <a:t>גוונים בהירים</a:t>
            </a:r>
            <a:endParaRPr lang="en-US" dirty="0"/>
          </a:p>
        </p:txBody>
      </p:sp>
      <p:sp>
        <p:nvSpPr>
          <p:cNvPr id="12" name="אליפסה 11">
            <a:extLst>
              <a:ext uri="{FF2B5EF4-FFF2-40B4-BE49-F238E27FC236}">
                <a16:creationId xmlns:a16="http://schemas.microsoft.com/office/drawing/2014/main" id="{D211E6A9-83F2-B6E5-AB3E-9B3AF3B65D69}"/>
              </a:ext>
            </a:extLst>
          </p:cNvPr>
          <p:cNvSpPr/>
          <p:nvPr/>
        </p:nvSpPr>
        <p:spPr>
          <a:xfrm>
            <a:off x="1828800" y="318874"/>
            <a:ext cx="940279" cy="6731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012656"/>
      </p:ext>
    </p:extLst>
  </p:cSld>
  <p:clrMapOvr>
    <a:masterClrMapping/>
  </p:clrMapOvr>
</p:sld>
</file>

<file path=ppt/theme/theme1.xml><?xml version="1.0" encoding="utf-8"?>
<a:theme xmlns:a="http://schemas.openxmlformats.org/drawingml/2006/main" name="BevelVTI">
  <a:themeElements>
    <a:clrScheme name="AnalogousFromLightSeedRightStep">
      <a:dk1>
        <a:srgbClr val="000000"/>
      </a:dk1>
      <a:lt1>
        <a:srgbClr val="FFFFFF"/>
      </a:lt1>
      <a:dk2>
        <a:srgbClr val="242E41"/>
      </a:dk2>
      <a:lt2>
        <a:srgbClr val="E8E2E8"/>
      </a:lt2>
      <a:accent1>
        <a:srgbClr val="33BA34"/>
      </a:accent1>
      <a:accent2>
        <a:srgbClr val="38B66D"/>
      </a:accent2>
      <a:accent3>
        <a:srgbClr val="3EB3A0"/>
      </a:accent3>
      <a:accent4>
        <a:srgbClr val="29ACDA"/>
      </a:accent4>
      <a:accent5>
        <a:srgbClr val="7199EC"/>
      </a:accent5>
      <a:accent6>
        <a:srgbClr val="5F51E7"/>
      </a:accent6>
      <a:hlink>
        <a:srgbClr val="AE69AE"/>
      </a:hlink>
      <a:folHlink>
        <a:srgbClr val="7F7F7F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574</Words>
  <Application>Microsoft Office PowerPoint</Application>
  <PresentationFormat>מסך רחב</PresentationFormat>
  <Paragraphs>134</Paragraphs>
  <Slides>10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2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10</vt:i4>
      </vt:variant>
    </vt:vector>
  </HeadingPairs>
  <TitlesOfParts>
    <vt:vector size="13" baseType="lpstr">
      <vt:lpstr>Arial</vt:lpstr>
      <vt:lpstr>Bierstadt</vt:lpstr>
      <vt:lpstr>BevelVTI</vt:lpstr>
      <vt:lpstr>HTML</vt:lpstr>
      <vt:lpstr>Table</vt:lpstr>
      <vt:lpstr>HTML5 TAGS</vt:lpstr>
      <vt:lpstr>Box-model</vt:lpstr>
      <vt:lpstr>Box-sizing:border-box;</vt:lpstr>
      <vt:lpstr>Padding / Margin</vt:lpstr>
      <vt:lpstr>CSS  Links</vt:lpstr>
      <vt:lpstr>Pseudo Class</vt:lpstr>
      <vt:lpstr>Images</vt:lpstr>
      <vt:lpstr>Images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Itamar Zukerman</dc:creator>
  <cp:lastModifiedBy>Itamar Zukerman</cp:lastModifiedBy>
  <cp:revision>1</cp:revision>
  <dcterms:created xsi:type="dcterms:W3CDTF">2023-12-11T15:43:28Z</dcterms:created>
  <dcterms:modified xsi:type="dcterms:W3CDTF">2023-12-11T19:22:50Z</dcterms:modified>
</cp:coreProperties>
</file>

<file path=docProps/thumbnail.jpeg>
</file>